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7" r:id="rId2"/>
    <p:sldId id="258" r:id="rId3"/>
    <p:sldId id="259" r:id="rId4"/>
    <p:sldId id="262" r:id="rId5"/>
    <p:sldId id="265" r:id="rId6"/>
    <p:sldId id="266" r:id="rId7"/>
    <p:sldId id="268" r:id="rId8"/>
    <p:sldId id="267" r:id="rId9"/>
    <p:sldId id="269" r:id="rId10"/>
    <p:sldId id="270" r:id="rId11"/>
    <p:sldId id="272" r:id="rId12"/>
    <p:sldId id="261" r:id="rId13"/>
  </p:sldIdLst>
  <p:sldSz cx="24384000" cy="13716000"/>
  <p:notesSz cx="6858000" cy="9144000"/>
  <p:embeddedFontLst>
    <p:embeddedFont>
      <p:font typeface="Assistant ExtraLight" panose="020B0604020202020204" charset="0"/>
      <p:regular r:id="rId15"/>
      <p:bold r:id="rId16"/>
    </p:embeddedFont>
    <p:embeddedFont>
      <p:font typeface="Assistant" panose="020B0604020202020204" charset="0"/>
      <p:regular r:id="rId17"/>
      <p:bold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c72cb4d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gac72cb4d9a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27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">
  <p:cSld name="Title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12;p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234B-CB99-4C41-BD61-57AA667C6DA2}" type="datetimeFigureOut">
              <a:rPr lang="en-IN" smtClean="0"/>
              <a:t>05-12-2020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595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6437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234B-CB99-4C41-BD61-57AA667C6DA2}" type="datetimeFigureOut">
              <a:rPr lang="en-IN" smtClean="0"/>
              <a:t>05-12-2020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014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 Alt">
  <p:cSld name="Title &amp; Photo Al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6920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Google Shape;15;p3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2">
  <p:cSld name="Title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 copy">
  <p:cSld name="Title1 cop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34" name="Google Shape;34;p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 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ighlights">
  <p:cSld name="Highligh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1206500" y="3868204"/>
            <a:ext cx="21971000" cy="597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Helvetica Neue"/>
              <a:buNone/>
              <a:defRPr sz="20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1207689" y="9271925"/>
            <a:ext cx="2196862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 1">
  <p:cSld name="Title 3 copy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-74911" y="-21394"/>
            <a:ext cx="6834142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0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" name="Google Shape;8;p1" descr="VerticalReDI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 idx="4294967295"/>
          </p:nvPr>
        </p:nvSpPr>
        <p:spPr>
          <a:xfrm>
            <a:off x="2221865" y="5879070"/>
            <a:ext cx="21971000" cy="136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>
              <a:buClr>
                <a:schemeClr val="lt1"/>
              </a:buClr>
              <a:buSzPts val="10350"/>
            </a:pPr>
            <a:r>
              <a:rPr lang="en-US" sz="104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Assistant"/>
              </a:rPr>
              <a:t>Google</a:t>
            </a:r>
            <a:r>
              <a:rPr lang="en-US" sz="10400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04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Assistant"/>
              </a:rPr>
              <a:t>Play</a:t>
            </a:r>
            <a:r>
              <a:rPr lang="en-US" sz="10400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04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Assistant"/>
              </a:rPr>
              <a:t>Store</a:t>
            </a:r>
            <a:r>
              <a:rPr lang="en-US" sz="10400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04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Assistant"/>
              </a:rPr>
              <a:t>Apps</a:t>
            </a:r>
            <a:r>
              <a:rPr lang="en-US" sz="10400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04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Assistant"/>
              </a:rPr>
              <a:t>Analysis</a:t>
            </a:r>
            <a:r>
              <a:rPr lang="en-US" sz="104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104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4294967295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2"/>
              <a:buFont typeface="Avenir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</a:t>
            </a:r>
            <a:r>
              <a:rPr lang="en-US" sz="44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Data Science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4294967295"/>
          </p:nvPr>
        </p:nvSpPr>
        <p:spPr>
          <a:xfrm>
            <a:off x="1206500" y="117877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9"/>
              <a:buFont typeface="Avenir"/>
              <a:buNone/>
            </a:pPr>
            <a:r>
              <a:rPr lang="en-US" sz="600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Presenter</a:t>
            </a:r>
            <a:r>
              <a:rPr lang="en-US" sz="600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-IN" sz="600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Shiji Shajahan</a:t>
            </a:r>
            <a:endParaRPr sz="6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3" descr="Handshake.png"/>
          <p:cNvPicPr preferRelativeResize="0"/>
          <p:nvPr/>
        </p:nvPicPr>
        <p:blipFill rotWithShape="1">
          <a:blip r:embed="rId3">
            <a:alphaModFix/>
          </a:blip>
          <a:srcRect l="1501" t="2595" r="1502" b="2767"/>
          <a:stretch/>
        </p:blipFill>
        <p:spPr>
          <a:xfrm>
            <a:off x="22077144" y="11584881"/>
            <a:ext cx="2115721" cy="2191545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18449" y="0"/>
                </a:moveTo>
                <a:cubicBezTo>
                  <a:pt x="18417" y="0"/>
                  <a:pt x="18198" y="716"/>
                  <a:pt x="18198" y="821"/>
                </a:cubicBezTo>
                <a:cubicBezTo>
                  <a:pt x="18198" y="927"/>
                  <a:pt x="18283" y="857"/>
                  <a:pt x="18319" y="720"/>
                </a:cubicBezTo>
                <a:cubicBezTo>
                  <a:pt x="18501" y="46"/>
                  <a:pt x="18507" y="0"/>
                  <a:pt x="18449" y="0"/>
                </a:cubicBezTo>
                <a:close/>
                <a:moveTo>
                  <a:pt x="18044" y="156"/>
                </a:moveTo>
                <a:cubicBezTo>
                  <a:pt x="18005" y="156"/>
                  <a:pt x="17986" y="255"/>
                  <a:pt x="17931" y="720"/>
                </a:cubicBezTo>
                <a:cubicBezTo>
                  <a:pt x="17914" y="867"/>
                  <a:pt x="17920" y="947"/>
                  <a:pt x="17947" y="947"/>
                </a:cubicBezTo>
                <a:cubicBezTo>
                  <a:pt x="17997" y="947"/>
                  <a:pt x="18020" y="833"/>
                  <a:pt x="18056" y="446"/>
                </a:cubicBezTo>
                <a:cubicBezTo>
                  <a:pt x="18073" y="266"/>
                  <a:pt x="18070" y="156"/>
                  <a:pt x="18044" y="156"/>
                </a:cubicBezTo>
                <a:close/>
                <a:moveTo>
                  <a:pt x="15498" y="403"/>
                </a:moveTo>
                <a:cubicBezTo>
                  <a:pt x="14482" y="327"/>
                  <a:pt x="13448" y="826"/>
                  <a:pt x="13183" y="1580"/>
                </a:cubicBezTo>
                <a:cubicBezTo>
                  <a:pt x="13156" y="1656"/>
                  <a:pt x="13116" y="1895"/>
                  <a:pt x="13094" y="2112"/>
                </a:cubicBezTo>
                <a:cubicBezTo>
                  <a:pt x="13049" y="2540"/>
                  <a:pt x="12963" y="2911"/>
                  <a:pt x="12867" y="3090"/>
                </a:cubicBezTo>
                <a:cubicBezTo>
                  <a:pt x="12753" y="3304"/>
                  <a:pt x="12508" y="3523"/>
                  <a:pt x="12231" y="3657"/>
                </a:cubicBezTo>
                <a:cubicBezTo>
                  <a:pt x="11884" y="3827"/>
                  <a:pt x="11734" y="4019"/>
                  <a:pt x="11734" y="4299"/>
                </a:cubicBezTo>
                <a:cubicBezTo>
                  <a:pt x="11734" y="4530"/>
                  <a:pt x="11849" y="4704"/>
                  <a:pt x="12065" y="4796"/>
                </a:cubicBezTo>
                <a:cubicBezTo>
                  <a:pt x="12422" y="4947"/>
                  <a:pt x="12414" y="4941"/>
                  <a:pt x="12462" y="5214"/>
                </a:cubicBezTo>
                <a:cubicBezTo>
                  <a:pt x="12511" y="5495"/>
                  <a:pt x="12611" y="5721"/>
                  <a:pt x="12729" y="5824"/>
                </a:cubicBezTo>
                <a:cubicBezTo>
                  <a:pt x="12831" y="5914"/>
                  <a:pt x="13083" y="5998"/>
                  <a:pt x="13256" y="6000"/>
                </a:cubicBezTo>
                <a:cubicBezTo>
                  <a:pt x="13374" y="6002"/>
                  <a:pt x="13662" y="6147"/>
                  <a:pt x="13887" y="6321"/>
                </a:cubicBezTo>
                <a:cubicBezTo>
                  <a:pt x="13906" y="6336"/>
                  <a:pt x="13783" y="6446"/>
                  <a:pt x="13616" y="6568"/>
                </a:cubicBezTo>
                <a:cubicBezTo>
                  <a:pt x="13230" y="6848"/>
                  <a:pt x="12883" y="7203"/>
                  <a:pt x="12219" y="7995"/>
                </a:cubicBezTo>
                <a:cubicBezTo>
                  <a:pt x="11161" y="9258"/>
                  <a:pt x="10495" y="9831"/>
                  <a:pt x="9742" y="10127"/>
                </a:cubicBezTo>
                <a:cubicBezTo>
                  <a:pt x="9447" y="10243"/>
                  <a:pt x="8891" y="10364"/>
                  <a:pt x="8851" y="10319"/>
                </a:cubicBezTo>
                <a:cubicBezTo>
                  <a:pt x="8836" y="10302"/>
                  <a:pt x="8772" y="10144"/>
                  <a:pt x="8710" y="9971"/>
                </a:cubicBezTo>
                <a:cubicBezTo>
                  <a:pt x="8296" y="8817"/>
                  <a:pt x="7504" y="8023"/>
                  <a:pt x="6342" y="7600"/>
                </a:cubicBezTo>
                <a:lnTo>
                  <a:pt x="6095" y="7510"/>
                </a:lnTo>
                <a:lnTo>
                  <a:pt x="6095" y="7338"/>
                </a:lnTo>
                <a:lnTo>
                  <a:pt x="6095" y="7170"/>
                </a:lnTo>
                <a:lnTo>
                  <a:pt x="6350" y="7104"/>
                </a:lnTo>
                <a:cubicBezTo>
                  <a:pt x="6894" y="6962"/>
                  <a:pt x="7190" y="6709"/>
                  <a:pt x="7305" y="6298"/>
                </a:cubicBezTo>
                <a:cubicBezTo>
                  <a:pt x="7370" y="6066"/>
                  <a:pt x="7333" y="5836"/>
                  <a:pt x="7078" y="4940"/>
                </a:cubicBezTo>
                <a:cubicBezTo>
                  <a:pt x="6892" y="4287"/>
                  <a:pt x="6859" y="4128"/>
                  <a:pt x="6900" y="4080"/>
                </a:cubicBezTo>
                <a:cubicBezTo>
                  <a:pt x="6942" y="4032"/>
                  <a:pt x="6935" y="4008"/>
                  <a:pt x="6864" y="3955"/>
                </a:cubicBezTo>
                <a:cubicBezTo>
                  <a:pt x="6742" y="3863"/>
                  <a:pt x="6659" y="3576"/>
                  <a:pt x="6730" y="3493"/>
                </a:cubicBezTo>
                <a:cubicBezTo>
                  <a:pt x="6775" y="3441"/>
                  <a:pt x="6767" y="3415"/>
                  <a:pt x="6682" y="3325"/>
                </a:cubicBezTo>
                <a:cubicBezTo>
                  <a:pt x="6610" y="3249"/>
                  <a:pt x="6542" y="3075"/>
                  <a:pt x="6451" y="2734"/>
                </a:cubicBezTo>
                <a:cubicBezTo>
                  <a:pt x="6380" y="2468"/>
                  <a:pt x="6321" y="2237"/>
                  <a:pt x="6321" y="2218"/>
                </a:cubicBezTo>
                <a:cubicBezTo>
                  <a:pt x="6321" y="2199"/>
                  <a:pt x="6578" y="2017"/>
                  <a:pt x="6892" y="1815"/>
                </a:cubicBezTo>
                <a:cubicBezTo>
                  <a:pt x="7416" y="1479"/>
                  <a:pt x="7537" y="1381"/>
                  <a:pt x="7422" y="1381"/>
                </a:cubicBezTo>
                <a:cubicBezTo>
                  <a:pt x="7399" y="1381"/>
                  <a:pt x="7129" y="1543"/>
                  <a:pt x="6823" y="1741"/>
                </a:cubicBezTo>
                <a:lnTo>
                  <a:pt x="6265" y="2104"/>
                </a:lnTo>
                <a:lnTo>
                  <a:pt x="5990" y="1960"/>
                </a:lnTo>
                <a:cubicBezTo>
                  <a:pt x="5837" y="1880"/>
                  <a:pt x="5597" y="1789"/>
                  <a:pt x="5455" y="1760"/>
                </a:cubicBezTo>
                <a:cubicBezTo>
                  <a:pt x="5314" y="1731"/>
                  <a:pt x="5079" y="1668"/>
                  <a:pt x="4933" y="1619"/>
                </a:cubicBezTo>
                <a:cubicBezTo>
                  <a:pt x="4711" y="1546"/>
                  <a:pt x="4599" y="1533"/>
                  <a:pt x="4257" y="1545"/>
                </a:cubicBezTo>
                <a:cubicBezTo>
                  <a:pt x="3902" y="1558"/>
                  <a:pt x="3813" y="1577"/>
                  <a:pt x="3573" y="1686"/>
                </a:cubicBezTo>
                <a:cubicBezTo>
                  <a:pt x="2875" y="2003"/>
                  <a:pt x="2490" y="2635"/>
                  <a:pt x="2533" y="3391"/>
                </a:cubicBezTo>
                <a:cubicBezTo>
                  <a:pt x="2543" y="3585"/>
                  <a:pt x="2585" y="3804"/>
                  <a:pt x="2626" y="3900"/>
                </a:cubicBezTo>
                <a:lnTo>
                  <a:pt x="2695" y="4068"/>
                </a:lnTo>
                <a:lnTo>
                  <a:pt x="2836" y="3986"/>
                </a:lnTo>
                <a:lnTo>
                  <a:pt x="2974" y="3904"/>
                </a:lnTo>
                <a:lnTo>
                  <a:pt x="3018" y="4013"/>
                </a:lnTo>
                <a:cubicBezTo>
                  <a:pt x="3043" y="4075"/>
                  <a:pt x="3084" y="4177"/>
                  <a:pt x="3111" y="4240"/>
                </a:cubicBezTo>
                <a:cubicBezTo>
                  <a:pt x="3153" y="4337"/>
                  <a:pt x="3148" y="4378"/>
                  <a:pt x="3083" y="4498"/>
                </a:cubicBezTo>
                <a:cubicBezTo>
                  <a:pt x="2928" y="4786"/>
                  <a:pt x="3067" y="5144"/>
                  <a:pt x="3379" y="5265"/>
                </a:cubicBezTo>
                <a:cubicBezTo>
                  <a:pt x="3522" y="5320"/>
                  <a:pt x="3546" y="5348"/>
                  <a:pt x="3549" y="5461"/>
                </a:cubicBezTo>
                <a:cubicBezTo>
                  <a:pt x="3550" y="5531"/>
                  <a:pt x="3592" y="6040"/>
                  <a:pt x="3642" y="6591"/>
                </a:cubicBezTo>
                <a:cubicBezTo>
                  <a:pt x="3722" y="7480"/>
                  <a:pt x="3721" y="7594"/>
                  <a:pt x="3666" y="7612"/>
                </a:cubicBezTo>
                <a:cubicBezTo>
                  <a:pt x="3420" y="7691"/>
                  <a:pt x="2906" y="7927"/>
                  <a:pt x="2634" y="8085"/>
                </a:cubicBezTo>
                <a:cubicBezTo>
                  <a:pt x="1956" y="8480"/>
                  <a:pt x="1426" y="9004"/>
                  <a:pt x="1140" y="9568"/>
                </a:cubicBezTo>
                <a:cubicBezTo>
                  <a:pt x="884" y="10073"/>
                  <a:pt x="830" y="10316"/>
                  <a:pt x="832" y="10956"/>
                </a:cubicBezTo>
                <a:cubicBezTo>
                  <a:pt x="834" y="11440"/>
                  <a:pt x="850" y="11556"/>
                  <a:pt x="946" y="11860"/>
                </a:cubicBezTo>
                <a:cubicBezTo>
                  <a:pt x="1169" y="12568"/>
                  <a:pt x="1555" y="13118"/>
                  <a:pt x="2091" y="13491"/>
                </a:cubicBezTo>
                <a:lnTo>
                  <a:pt x="2209" y="13573"/>
                </a:lnTo>
                <a:lnTo>
                  <a:pt x="2298" y="14903"/>
                </a:lnTo>
                <a:cubicBezTo>
                  <a:pt x="2371" y="16007"/>
                  <a:pt x="2399" y="16244"/>
                  <a:pt x="2452" y="16272"/>
                </a:cubicBezTo>
                <a:cubicBezTo>
                  <a:pt x="2495" y="16296"/>
                  <a:pt x="2522" y="16396"/>
                  <a:pt x="2541" y="16593"/>
                </a:cubicBezTo>
                <a:cubicBezTo>
                  <a:pt x="2563" y="16825"/>
                  <a:pt x="2533" y="18794"/>
                  <a:pt x="2472" y="21103"/>
                </a:cubicBezTo>
                <a:lnTo>
                  <a:pt x="2464" y="21455"/>
                </a:lnTo>
                <a:lnTo>
                  <a:pt x="2585" y="21490"/>
                </a:lnTo>
                <a:cubicBezTo>
                  <a:pt x="2653" y="21510"/>
                  <a:pt x="3233" y="21538"/>
                  <a:pt x="3872" y="21553"/>
                </a:cubicBezTo>
                <a:cubicBezTo>
                  <a:pt x="4512" y="21568"/>
                  <a:pt x="5050" y="21573"/>
                  <a:pt x="5067" y="21561"/>
                </a:cubicBezTo>
                <a:cubicBezTo>
                  <a:pt x="5157" y="21496"/>
                  <a:pt x="5377" y="19673"/>
                  <a:pt x="5411" y="18705"/>
                </a:cubicBezTo>
                <a:cubicBezTo>
                  <a:pt x="5425" y="18297"/>
                  <a:pt x="5451" y="17955"/>
                  <a:pt x="5471" y="17943"/>
                </a:cubicBezTo>
                <a:cubicBezTo>
                  <a:pt x="5492" y="17930"/>
                  <a:pt x="5528" y="17939"/>
                  <a:pt x="5552" y="17962"/>
                </a:cubicBezTo>
                <a:cubicBezTo>
                  <a:pt x="5653" y="18060"/>
                  <a:pt x="5425" y="20576"/>
                  <a:pt x="5233" y="21490"/>
                </a:cubicBezTo>
                <a:lnTo>
                  <a:pt x="5212" y="21600"/>
                </a:lnTo>
                <a:lnTo>
                  <a:pt x="5876" y="21600"/>
                </a:lnTo>
                <a:cubicBezTo>
                  <a:pt x="6243" y="21600"/>
                  <a:pt x="6565" y="21585"/>
                  <a:pt x="6589" y="21569"/>
                </a:cubicBezTo>
                <a:cubicBezTo>
                  <a:pt x="6669" y="21514"/>
                  <a:pt x="7231" y="18825"/>
                  <a:pt x="7342" y="17966"/>
                </a:cubicBezTo>
                <a:cubicBezTo>
                  <a:pt x="7412" y="17416"/>
                  <a:pt x="7410" y="17415"/>
                  <a:pt x="7710" y="17415"/>
                </a:cubicBezTo>
                <a:cubicBezTo>
                  <a:pt x="7931" y="17415"/>
                  <a:pt x="7975" y="17403"/>
                  <a:pt x="8070" y="17305"/>
                </a:cubicBezTo>
                <a:lnTo>
                  <a:pt x="8179" y="17192"/>
                </a:lnTo>
                <a:lnTo>
                  <a:pt x="8625" y="17262"/>
                </a:lnTo>
                <a:cubicBezTo>
                  <a:pt x="9223" y="17353"/>
                  <a:pt x="9351" y="17351"/>
                  <a:pt x="9438" y="17258"/>
                </a:cubicBezTo>
                <a:cubicBezTo>
                  <a:pt x="9489" y="17204"/>
                  <a:pt x="9555" y="16916"/>
                  <a:pt x="9669" y="16241"/>
                </a:cubicBezTo>
                <a:cubicBezTo>
                  <a:pt x="9757" y="15724"/>
                  <a:pt x="9831" y="15259"/>
                  <a:pt x="9831" y="15204"/>
                </a:cubicBezTo>
                <a:cubicBezTo>
                  <a:pt x="9831" y="15065"/>
                  <a:pt x="9782" y="15008"/>
                  <a:pt x="9621" y="14954"/>
                </a:cubicBezTo>
                <a:cubicBezTo>
                  <a:pt x="9543" y="14928"/>
                  <a:pt x="9476" y="14893"/>
                  <a:pt x="9471" y="14876"/>
                </a:cubicBezTo>
                <a:cubicBezTo>
                  <a:pt x="9466" y="14859"/>
                  <a:pt x="9600" y="14737"/>
                  <a:pt x="9770" y="14606"/>
                </a:cubicBezTo>
                <a:lnTo>
                  <a:pt x="10082" y="14367"/>
                </a:lnTo>
                <a:lnTo>
                  <a:pt x="10471" y="14493"/>
                </a:lnTo>
                <a:cubicBezTo>
                  <a:pt x="10684" y="14561"/>
                  <a:pt x="10867" y="14610"/>
                  <a:pt x="10879" y="14598"/>
                </a:cubicBezTo>
                <a:cubicBezTo>
                  <a:pt x="10891" y="14587"/>
                  <a:pt x="10948" y="14409"/>
                  <a:pt x="11009" y="14207"/>
                </a:cubicBezTo>
                <a:lnTo>
                  <a:pt x="11122" y="13839"/>
                </a:lnTo>
                <a:lnTo>
                  <a:pt x="11365" y="13757"/>
                </a:lnTo>
                <a:lnTo>
                  <a:pt x="11608" y="13671"/>
                </a:lnTo>
                <a:lnTo>
                  <a:pt x="11912" y="13749"/>
                </a:lnTo>
                <a:cubicBezTo>
                  <a:pt x="12080" y="13791"/>
                  <a:pt x="12431" y="13856"/>
                  <a:pt x="12689" y="13894"/>
                </a:cubicBezTo>
                <a:cubicBezTo>
                  <a:pt x="13103" y="13955"/>
                  <a:pt x="13158" y="13971"/>
                  <a:pt x="13158" y="14039"/>
                </a:cubicBezTo>
                <a:cubicBezTo>
                  <a:pt x="13158" y="14127"/>
                  <a:pt x="13057" y="14133"/>
                  <a:pt x="12515" y="14078"/>
                </a:cubicBezTo>
                <a:lnTo>
                  <a:pt x="12199" y="14047"/>
                </a:lnTo>
                <a:lnTo>
                  <a:pt x="12199" y="14148"/>
                </a:lnTo>
                <a:cubicBezTo>
                  <a:pt x="12199" y="14204"/>
                  <a:pt x="12214" y="14261"/>
                  <a:pt x="12235" y="14274"/>
                </a:cubicBezTo>
                <a:cubicBezTo>
                  <a:pt x="12257" y="14286"/>
                  <a:pt x="12453" y="14319"/>
                  <a:pt x="12669" y="14348"/>
                </a:cubicBezTo>
                <a:cubicBezTo>
                  <a:pt x="12884" y="14377"/>
                  <a:pt x="13078" y="14418"/>
                  <a:pt x="13098" y="14438"/>
                </a:cubicBezTo>
                <a:cubicBezTo>
                  <a:pt x="13119" y="14458"/>
                  <a:pt x="13109" y="14670"/>
                  <a:pt x="13073" y="14946"/>
                </a:cubicBezTo>
                <a:cubicBezTo>
                  <a:pt x="13024" y="15329"/>
                  <a:pt x="13018" y="15524"/>
                  <a:pt x="13053" y="15956"/>
                </a:cubicBezTo>
                <a:cubicBezTo>
                  <a:pt x="13077" y="16250"/>
                  <a:pt x="13098" y="16810"/>
                  <a:pt x="13098" y="17199"/>
                </a:cubicBezTo>
                <a:cubicBezTo>
                  <a:pt x="13098" y="18701"/>
                  <a:pt x="13269" y="21030"/>
                  <a:pt x="13389" y="21146"/>
                </a:cubicBezTo>
                <a:cubicBezTo>
                  <a:pt x="13399" y="21156"/>
                  <a:pt x="13734" y="21175"/>
                  <a:pt x="14134" y="21189"/>
                </a:cubicBezTo>
                <a:lnTo>
                  <a:pt x="14863" y="21217"/>
                </a:lnTo>
                <a:lnTo>
                  <a:pt x="14838" y="20986"/>
                </a:lnTo>
                <a:cubicBezTo>
                  <a:pt x="14779" y="20383"/>
                  <a:pt x="14726" y="18426"/>
                  <a:pt x="14757" y="18044"/>
                </a:cubicBezTo>
                <a:cubicBezTo>
                  <a:pt x="14822" y="17258"/>
                  <a:pt x="14873" y="17598"/>
                  <a:pt x="14899" y="19003"/>
                </a:cubicBezTo>
                <a:cubicBezTo>
                  <a:pt x="14924" y="20356"/>
                  <a:pt x="14960" y="21081"/>
                  <a:pt x="15012" y="21162"/>
                </a:cubicBezTo>
                <a:cubicBezTo>
                  <a:pt x="15043" y="21210"/>
                  <a:pt x="17711" y="21298"/>
                  <a:pt x="17753" y="21252"/>
                </a:cubicBezTo>
                <a:cubicBezTo>
                  <a:pt x="17786" y="21215"/>
                  <a:pt x="18037" y="17578"/>
                  <a:pt x="18085" y="16429"/>
                </a:cubicBezTo>
                <a:cubicBezTo>
                  <a:pt x="18106" y="15918"/>
                  <a:pt x="18133" y="14837"/>
                  <a:pt x="18141" y="14027"/>
                </a:cubicBezTo>
                <a:cubicBezTo>
                  <a:pt x="18151" y="13125"/>
                  <a:pt x="18172" y="12525"/>
                  <a:pt x="18198" y="12478"/>
                </a:cubicBezTo>
                <a:cubicBezTo>
                  <a:pt x="18221" y="12436"/>
                  <a:pt x="18344" y="12264"/>
                  <a:pt x="18469" y="12095"/>
                </a:cubicBezTo>
                <a:cubicBezTo>
                  <a:pt x="19103" y="11240"/>
                  <a:pt x="19414" y="10244"/>
                  <a:pt x="19372" y="9200"/>
                </a:cubicBezTo>
                <a:cubicBezTo>
                  <a:pt x="19339" y="8394"/>
                  <a:pt x="19149" y="7811"/>
                  <a:pt x="18720" y="7182"/>
                </a:cubicBezTo>
                <a:cubicBezTo>
                  <a:pt x="18497" y="6855"/>
                  <a:pt x="18395" y="6784"/>
                  <a:pt x="18291" y="6884"/>
                </a:cubicBezTo>
                <a:cubicBezTo>
                  <a:pt x="18235" y="6939"/>
                  <a:pt x="18252" y="6980"/>
                  <a:pt x="18473" y="7311"/>
                </a:cubicBezTo>
                <a:cubicBezTo>
                  <a:pt x="18609" y="7513"/>
                  <a:pt x="18770" y="7792"/>
                  <a:pt x="18830" y="7929"/>
                </a:cubicBezTo>
                <a:cubicBezTo>
                  <a:pt x="19298" y="9007"/>
                  <a:pt x="19185" y="10361"/>
                  <a:pt x="18538" y="11481"/>
                </a:cubicBezTo>
                <a:cubicBezTo>
                  <a:pt x="18385" y="11746"/>
                  <a:pt x="18340" y="11791"/>
                  <a:pt x="18299" y="11727"/>
                </a:cubicBezTo>
                <a:cubicBezTo>
                  <a:pt x="18285" y="11705"/>
                  <a:pt x="18369" y="11503"/>
                  <a:pt x="18481" y="11281"/>
                </a:cubicBezTo>
                <a:cubicBezTo>
                  <a:pt x="18869" y="10516"/>
                  <a:pt x="19031" y="9699"/>
                  <a:pt x="18943" y="8969"/>
                </a:cubicBezTo>
                <a:cubicBezTo>
                  <a:pt x="18808" y="7860"/>
                  <a:pt x="18259" y="7053"/>
                  <a:pt x="17312" y="6575"/>
                </a:cubicBezTo>
                <a:cubicBezTo>
                  <a:pt x="17194" y="6516"/>
                  <a:pt x="17109" y="6450"/>
                  <a:pt x="17121" y="6431"/>
                </a:cubicBezTo>
                <a:cubicBezTo>
                  <a:pt x="17134" y="6411"/>
                  <a:pt x="17220" y="6396"/>
                  <a:pt x="17316" y="6396"/>
                </a:cubicBezTo>
                <a:cubicBezTo>
                  <a:pt x="17807" y="6396"/>
                  <a:pt x="18705" y="6038"/>
                  <a:pt x="19117" y="5676"/>
                </a:cubicBezTo>
                <a:cubicBezTo>
                  <a:pt x="19465" y="5370"/>
                  <a:pt x="19607" y="5087"/>
                  <a:pt x="19607" y="4698"/>
                </a:cubicBezTo>
                <a:cubicBezTo>
                  <a:pt x="19607" y="4445"/>
                  <a:pt x="19590" y="4376"/>
                  <a:pt x="19493" y="4217"/>
                </a:cubicBezTo>
                <a:cubicBezTo>
                  <a:pt x="19348" y="3978"/>
                  <a:pt x="19141" y="3784"/>
                  <a:pt x="18846" y="3610"/>
                </a:cubicBezTo>
                <a:lnTo>
                  <a:pt x="18611" y="3474"/>
                </a:lnTo>
                <a:lnTo>
                  <a:pt x="18635" y="3282"/>
                </a:lnTo>
                <a:cubicBezTo>
                  <a:pt x="18669" y="3007"/>
                  <a:pt x="18581" y="2865"/>
                  <a:pt x="18291" y="2730"/>
                </a:cubicBezTo>
                <a:cubicBezTo>
                  <a:pt x="18073" y="2629"/>
                  <a:pt x="18053" y="2614"/>
                  <a:pt x="18032" y="2460"/>
                </a:cubicBezTo>
                <a:cubicBezTo>
                  <a:pt x="18006" y="2274"/>
                  <a:pt x="17949" y="2192"/>
                  <a:pt x="17781" y="2108"/>
                </a:cubicBezTo>
                <a:cubicBezTo>
                  <a:pt x="17699" y="2067"/>
                  <a:pt x="17629" y="1969"/>
                  <a:pt x="17546" y="1792"/>
                </a:cubicBezTo>
                <a:cubicBezTo>
                  <a:pt x="17222" y="1092"/>
                  <a:pt x="16689" y="662"/>
                  <a:pt x="15927" y="473"/>
                </a:cubicBezTo>
                <a:cubicBezTo>
                  <a:pt x="15785" y="438"/>
                  <a:pt x="15643" y="414"/>
                  <a:pt x="15498" y="403"/>
                </a:cubicBezTo>
                <a:close/>
                <a:moveTo>
                  <a:pt x="8305" y="587"/>
                </a:moveTo>
                <a:cubicBezTo>
                  <a:pt x="8295" y="603"/>
                  <a:pt x="8298" y="685"/>
                  <a:pt x="8317" y="771"/>
                </a:cubicBezTo>
                <a:cubicBezTo>
                  <a:pt x="8336" y="856"/>
                  <a:pt x="8363" y="994"/>
                  <a:pt x="8378" y="1076"/>
                </a:cubicBezTo>
                <a:cubicBezTo>
                  <a:pt x="8392" y="1157"/>
                  <a:pt x="8425" y="1224"/>
                  <a:pt x="8447" y="1224"/>
                </a:cubicBezTo>
                <a:cubicBezTo>
                  <a:pt x="8495" y="1224"/>
                  <a:pt x="8491" y="1133"/>
                  <a:pt x="8443" y="931"/>
                </a:cubicBezTo>
                <a:cubicBezTo>
                  <a:pt x="8422" y="845"/>
                  <a:pt x="8416" y="760"/>
                  <a:pt x="8426" y="743"/>
                </a:cubicBezTo>
                <a:cubicBezTo>
                  <a:pt x="8437" y="726"/>
                  <a:pt x="8537" y="747"/>
                  <a:pt x="8649" y="790"/>
                </a:cubicBezTo>
                <a:cubicBezTo>
                  <a:pt x="8875" y="876"/>
                  <a:pt x="8932" y="885"/>
                  <a:pt x="8932" y="833"/>
                </a:cubicBezTo>
                <a:cubicBezTo>
                  <a:pt x="8932" y="787"/>
                  <a:pt x="8329" y="550"/>
                  <a:pt x="8305" y="587"/>
                </a:cubicBezTo>
                <a:close/>
                <a:moveTo>
                  <a:pt x="9212" y="712"/>
                </a:moveTo>
                <a:cubicBezTo>
                  <a:pt x="9156" y="712"/>
                  <a:pt x="9171" y="809"/>
                  <a:pt x="9256" y="1001"/>
                </a:cubicBezTo>
                <a:cubicBezTo>
                  <a:pt x="9300" y="1100"/>
                  <a:pt x="9324" y="1190"/>
                  <a:pt x="9305" y="1201"/>
                </a:cubicBezTo>
                <a:cubicBezTo>
                  <a:pt x="9286" y="1212"/>
                  <a:pt x="9164" y="1202"/>
                  <a:pt x="9038" y="1177"/>
                </a:cubicBezTo>
                <a:cubicBezTo>
                  <a:pt x="8911" y="1153"/>
                  <a:pt x="8797" y="1144"/>
                  <a:pt x="8783" y="1158"/>
                </a:cubicBezTo>
                <a:cubicBezTo>
                  <a:pt x="8740" y="1199"/>
                  <a:pt x="8773" y="1213"/>
                  <a:pt x="9074" y="1275"/>
                </a:cubicBezTo>
                <a:cubicBezTo>
                  <a:pt x="9436" y="1350"/>
                  <a:pt x="9463" y="1354"/>
                  <a:pt x="9463" y="1295"/>
                </a:cubicBezTo>
                <a:cubicBezTo>
                  <a:pt x="9463" y="1211"/>
                  <a:pt x="9248" y="712"/>
                  <a:pt x="9212" y="712"/>
                </a:cubicBezTo>
                <a:close/>
                <a:moveTo>
                  <a:pt x="11531" y="1541"/>
                </a:moveTo>
                <a:cubicBezTo>
                  <a:pt x="11319" y="1541"/>
                  <a:pt x="11219" y="1627"/>
                  <a:pt x="11219" y="1811"/>
                </a:cubicBezTo>
                <a:cubicBezTo>
                  <a:pt x="11220" y="1972"/>
                  <a:pt x="11245" y="2021"/>
                  <a:pt x="11361" y="2085"/>
                </a:cubicBezTo>
                <a:cubicBezTo>
                  <a:pt x="11467" y="2143"/>
                  <a:pt x="11570" y="2145"/>
                  <a:pt x="11681" y="2089"/>
                </a:cubicBezTo>
                <a:cubicBezTo>
                  <a:pt x="11803" y="2027"/>
                  <a:pt x="11830" y="1976"/>
                  <a:pt x="11831" y="1819"/>
                </a:cubicBezTo>
                <a:cubicBezTo>
                  <a:pt x="11832" y="1631"/>
                  <a:pt x="11732" y="1541"/>
                  <a:pt x="11531" y="1541"/>
                </a:cubicBezTo>
                <a:close/>
                <a:moveTo>
                  <a:pt x="20647" y="1541"/>
                </a:moveTo>
                <a:cubicBezTo>
                  <a:pt x="20445" y="1541"/>
                  <a:pt x="20283" y="1552"/>
                  <a:pt x="20283" y="1565"/>
                </a:cubicBezTo>
                <a:cubicBezTo>
                  <a:pt x="20283" y="1577"/>
                  <a:pt x="20366" y="1708"/>
                  <a:pt x="20473" y="1858"/>
                </a:cubicBezTo>
                <a:cubicBezTo>
                  <a:pt x="20580" y="2008"/>
                  <a:pt x="20685" y="2132"/>
                  <a:pt x="20708" y="2132"/>
                </a:cubicBezTo>
                <a:cubicBezTo>
                  <a:pt x="20750" y="2131"/>
                  <a:pt x="21015" y="1655"/>
                  <a:pt x="21015" y="1580"/>
                </a:cubicBezTo>
                <a:cubicBezTo>
                  <a:pt x="21015" y="1555"/>
                  <a:pt x="20875" y="1541"/>
                  <a:pt x="20647" y="1541"/>
                </a:cubicBezTo>
                <a:close/>
                <a:moveTo>
                  <a:pt x="8766" y="4264"/>
                </a:moveTo>
                <a:cubicBezTo>
                  <a:pt x="8716" y="4264"/>
                  <a:pt x="8718" y="4309"/>
                  <a:pt x="8774" y="4526"/>
                </a:cubicBezTo>
                <a:cubicBezTo>
                  <a:pt x="8841" y="4780"/>
                  <a:pt x="8768" y="4835"/>
                  <a:pt x="8645" y="4624"/>
                </a:cubicBezTo>
                <a:cubicBezTo>
                  <a:pt x="8554" y="4467"/>
                  <a:pt x="8483" y="4416"/>
                  <a:pt x="8483" y="4506"/>
                </a:cubicBezTo>
                <a:cubicBezTo>
                  <a:pt x="8483" y="4530"/>
                  <a:pt x="8533" y="4639"/>
                  <a:pt x="8592" y="4745"/>
                </a:cubicBezTo>
                <a:cubicBezTo>
                  <a:pt x="8711" y="4956"/>
                  <a:pt x="8750" y="4978"/>
                  <a:pt x="8783" y="4858"/>
                </a:cubicBezTo>
                <a:cubicBezTo>
                  <a:pt x="8794" y="4815"/>
                  <a:pt x="8833" y="4776"/>
                  <a:pt x="8872" y="4776"/>
                </a:cubicBezTo>
                <a:cubicBezTo>
                  <a:pt x="8945" y="4776"/>
                  <a:pt x="8945" y="4772"/>
                  <a:pt x="8847" y="4412"/>
                </a:cubicBezTo>
                <a:cubicBezTo>
                  <a:pt x="8825" y="4331"/>
                  <a:pt x="8788" y="4264"/>
                  <a:pt x="8766" y="4264"/>
                </a:cubicBezTo>
                <a:close/>
                <a:moveTo>
                  <a:pt x="21493" y="4823"/>
                </a:moveTo>
                <a:cubicBezTo>
                  <a:pt x="21406" y="4807"/>
                  <a:pt x="21350" y="4931"/>
                  <a:pt x="21424" y="4976"/>
                </a:cubicBezTo>
                <a:cubicBezTo>
                  <a:pt x="21500" y="5021"/>
                  <a:pt x="21593" y="4976"/>
                  <a:pt x="21578" y="4901"/>
                </a:cubicBezTo>
                <a:cubicBezTo>
                  <a:pt x="21571" y="4866"/>
                  <a:pt x="21532" y="4830"/>
                  <a:pt x="21493" y="4823"/>
                </a:cubicBezTo>
                <a:close/>
                <a:moveTo>
                  <a:pt x="51" y="5093"/>
                </a:moveTo>
                <a:cubicBezTo>
                  <a:pt x="26" y="5093"/>
                  <a:pt x="74" y="5646"/>
                  <a:pt x="104" y="5695"/>
                </a:cubicBezTo>
                <a:cubicBezTo>
                  <a:pt x="114" y="5712"/>
                  <a:pt x="129" y="5727"/>
                  <a:pt x="140" y="5727"/>
                </a:cubicBezTo>
                <a:cubicBezTo>
                  <a:pt x="190" y="5727"/>
                  <a:pt x="604" y="5427"/>
                  <a:pt x="606" y="5390"/>
                </a:cubicBezTo>
                <a:cubicBezTo>
                  <a:pt x="607" y="5355"/>
                  <a:pt x="119" y="5093"/>
                  <a:pt x="51" y="5093"/>
                </a:cubicBezTo>
                <a:close/>
                <a:moveTo>
                  <a:pt x="21283" y="5226"/>
                </a:moveTo>
                <a:cubicBezTo>
                  <a:pt x="21210" y="5204"/>
                  <a:pt x="21127" y="5282"/>
                  <a:pt x="21153" y="5347"/>
                </a:cubicBezTo>
                <a:cubicBezTo>
                  <a:pt x="21167" y="5382"/>
                  <a:pt x="21215" y="5410"/>
                  <a:pt x="21262" y="5410"/>
                </a:cubicBezTo>
                <a:cubicBezTo>
                  <a:pt x="21327" y="5410"/>
                  <a:pt x="21345" y="5389"/>
                  <a:pt x="21335" y="5324"/>
                </a:cubicBezTo>
                <a:cubicBezTo>
                  <a:pt x="21328" y="5277"/>
                  <a:pt x="21305" y="5233"/>
                  <a:pt x="21283" y="5226"/>
                </a:cubicBezTo>
                <a:close/>
                <a:moveTo>
                  <a:pt x="2326" y="5997"/>
                </a:moveTo>
                <a:cubicBezTo>
                  <a:pt x="2317" y="5993"/>
                  <a:pt x="2305" y="6003"/>
                  <a:pt x="2286" y="6024"/>
                </a:cubicBezTo>
                <a:cubicBezTo>
                  <a:pt x="2248" y="6064"/>
                  <a:pt x="2116" y="6554"/>
                  <a:pt x="2116" y="6654"/>
                </a:cubicBezTo>
                <a:cubicBezTo>
                  <a:pt x="2116" y="6687"/>
                  <a:pt x="2132" y="6712"/>
                  <a:pt x="2152" y="6712"/>
                </a:cubicBezTo>
                <a:cubicBezTo>
                  <a:pt x="2172" y="6712"/>
                  <a:pt x="2229" y="6559"/>
                  <a:pt x="2278" y="6372"/>
                </a:cubicBezTo>
                <a:cubicBezTo>
                  <a:pt x="2340" y="6130"/>
                  <a:pt x="2354" y="6007"/>
                  <a:pt x="2326" y="5997"/>
                </a:cubicBezTo>
                <a:close/>
                <a:moveTo>
                  <a:pt x="12078" y="6000"/>
                </a:moveTo>
                <a:cubicBezTo>
                  <a:pt x="11996" y="6000"/>
                  <a:pt x="11969" y="6044"/>
                  <a:pt x="12021" y="6094"/>
                </a:cubicBezTo>
                <a:cubicBezTo>
                  <a:pt x="12071" y="6142"/>
                  <a:pt x="12159" y="6123"/>
                  <a:pt x="12159" y="6063"/>
                </a:cubicBezTo>
                <a:cubicBezTo>
                  <a:pt x="12159" y="6030"/>
                  <a:pt x="12123" y="6000"/>
                  <a:pt x="12078" y="6000"/>
                </a:cubicBezTo>
                <a:close/>
                <a:moveTo>
                  <a:pt x="11689" y="6200"/>
                </a:moveTo>
                <a:cubicBezTo>
                  <a:pt x="11628" y="6200"/>
                  <a:pt x="11604" y="6282"/>
                  <a:pt x="11653" y="6329"/>
                </a:cubicBezTo>
                <a:cubicBezTo>
                  <a:pt x="11691" y="6366"/>
                  <a:pt x="11750" y="6321"/>
                  <a:pt x="11750" y="6255"/>
                </a:cubicBezTo>
                <a:cubicBezTo>
                  <a:pt x="11750" y="6223"/>
                  <a:pt x="11723" y="6200"/>
                  <a:pt x="11689" y="6200"/>
                </a:cubicBezTo>
                <a:close/>
                <a:moveTo>
                  <a:pt x="12037" y="6435"/>
                </a:moveTo>
                <a:cubicBezTo>
                  <a:pt x="11992" y="6435"/>
                  <a:pt x="11952" y="6464"/>
                  <a:pt x="11952" y="6497"/>
                </a:cubicBezTo>
                <a:cubicBezTo>
                  <a:pt x="11952" y="6530"/>
                  <a:pt x="11992" y="6556"/>
                  <a:pt x="12037" y="6556"/>
                </a:cubicBezTo>
                <a:cubicBezTo>
                  <a:pt x="12082" y="6556"/>
                  <a:pt x="12118" y="6530"/>
                  <a:pt x="12118" y="6497"/>
                </a:cubicBezTo>
                <a:cubicBezTo>
                  <a:pt x="12118" y="6464"/>
                  <a:pt x="12082" y="6435"/>
                  <a:pt x="12037" y="6435"/>
                </a:cubicBezTo>
                <a:close/>
                <a:moveTo>
                  <a:pt x="8026" y="6751"/>
                </a:moveTo>
                <a:cubicBezTo>
                  <a:pt x="7945" y="6751"/>
                  <a:pt x="8013" y="6865"/>
                  <a:pt x="8204" y="7053"/>
                </a:cubicBezTo>
                <a:cubicBezTo>
                  <a:pt x="8444" y="7288"/>
                  <a:pt x="8438" y="7299"/>
                  <a:pt x="8026" y="7381"/>
                </a:cubicBezTo>
                <a:cubicBezTo>
                  <a:pt x="7897" y="7407"/>
                  <a:pt x="7791" y="7447"/>
                  <a:pt x="7791" y="7467"/>
                </a:cubicBezTo>
                <a:cubicBezTo>
                  <a:pt x="7791" y="7487"/>
                  <a:pt x="7819" y="7502"/>
                  <a:pt x="7852" y="7502"/>
                </a:cubicBezTo>
                <a:cubicBezTo>
                  <a:pt x="7964" y="7502"/>
                  <a:pt x="8545" y="7372"/>
                  <a:pt x="8584" y="7338"/>
                </a:cubicBezTo>
                <a:cubicBezTo>
                  <a:pt x="8622" y="7306"/>
                  <a:pt x="8095" y="6751"/>
                  <a:pt x="8026" y="6751"/>
                </a:cubicBezTo>
                <a:close/>
                <a:moveTo>
                  <a:pt x="19797" y="7049"/>
                </a:moveTo>
                <a:cubicBezTo>
                  <a:pt x="19756" y="7088"/>
                  <a:pt x="19829" y="7116"/>
                  <a:pt x="20044" y="7147"/>
                </a:cubicBezTo>
                <a:cubicBezTo>
                  <a:pt x="20345" y="7189"/>
                  <a:pt x="20607" y="7192"/>
                  <a:pt x="20607" y="7154"/>
                </a:cubicBezTo>
                <a:cubicBezTo>
                  <a:pt x="20607" y="7119"/>
                  <a:pt x="19829" y="7017"/>
                  <a:pt x="19797" y="7049"/>
                </a:cubicBezTo>
                <a:close/>
                <a:moveTo>
                  <a:pt x="545" y="7690"/>
                </a:moveTo>
                <a:cubicBezTo>
                  <a:pt x="523" y="7692"/>
                  <a:pt x="498" y="7714"/>
                  <a:pt x="488" y="7757"/>
                </a:cubicBezTo>
                <a:cubicBezTo>
                  <a:pt x="481" y="7793"/>
                  <a:pt x="506" y="7819"/>
                  <a:pt x="545" y="7819"/>
                </a:cubicBezTo>
                <a:cubicBezTo>
                  <a:pt x="587" y="7819"/>
                  <a:pt x="606" y="7792"/>
                  <a:pt x="598" y="7749"/>
                </a:cubicBezTo>
                <a:cubicBezTo>
                  <a:pt x="589" y="7707"/>
                  <a:pt x="568" y="7689"/>
                  <a:pt x="545" y="7690"/>
                </a:cubicBezTo>
                <a:close/>
                <a:moveTo>
                  <a:pt x="76" y="8034"/>
                </a:moveTo>
                <a:cubicBezTo>
                  <a:pt x="42" y="8034"/>
                  <a:pt x="10" y="8067"/>
                  <a:pt x="3" y="8105"/>
                </a:cubicBezTo>
                <a:cubicBezTo>
                  <a:pt x="-7" y="8153"/>
                  <a:pt x="14" y="8175"/>
                  <a:pt x="76" y="8175"/>
                </a:cubicBezTo>
                <a:cubicBezTo>
                  <a:pt x="137" y="8175"/>
                  <a:pt x="158" y="8153"/>
                  <a:pt x="148" y="8105"/>
                </a:cubicBezTo>
                <a:cubicBezTo>
                  <a:pt x="141" y="8067"/>
                  <a:pt x="109" y="8034"/>
                  <a:pt x="76" y="8034"/>
                </a:cubicBezTo>
                <a:close/>
                <a:moveTo>
                  <a:pt x="634" y="8261"/>
                </a:moveTo>
                <a:cubicBezTo>
                  <a:pt x="584" y="8252"/>
                  <a:pt x="565" y="8272"/>
                  <a:pt x="565" y="8332"/>
                </a:cubicBezTo>
                <a:cubicBezTo>
                  <a:pt x="565" y="8391"/>
                  <a:pt x="584" y="8412"/>
                  <a:pt x="634" y="8402"/>
                </a:cubicBezTo>
                <a:cubicBezTo>
                  <a:pt x="673" y="8395"/>
                  <a:pt x="707" y="8364"/>
                  <a:pt x="707" y="8332"/>
                </a:cubicBezTo>
                <a:cubicBezTo>
                  <a:pt x="707" y="8300"/>
                  <a:pt x="673" y="8269"/>
                  <a:pt x="634" y="8261"/>
                </a:cubicBezTo>
                <a:close/>
                <a:moveTo>
                  <a:pt x="9382" y="9317"/>
                </a:moveTo>
                <a:cubicBezTo>
                  <a:pt x="9293" y="9317"/>
                  <a:pt x="9267" y="9422"/>
                  <a:pt x="9349" y="9450"/>
                </a:cubicBezTo>
                <a:cubicBezTo>
                  <a:pt x="9418" y="9474"/>
                  <a:pt x="9463" y="9445"/>
                  <a:pt x="9463" y="9376"/>
                </a:cubicBezTo>
                <a:cubicBezTo>
                  <a:pt x="9463" y="9345"/>
                  <a:pt x="9427" y="9317"/>
                  <a:pt x="9382" y="9317"/>
                </a:cubicBezTo>
                <a:close/>
                <a:moveTo>
                  <a:pt x="8884" y="9658"/>
                </a:moveTo>
                <a:cubicBezTo>
                  <a:pt x="8866" y="9669"/>
                  <a:pt x="8851" y="9705"/>
                  <a:pt x="8851" y="9736"/>
                </a:cubicBezTo>
                <a:cubicBezTo>
                  <a:pt x="8851" y="9803"/>
                  <a:pt x="8957" y="9811"/>
                  <a:pt x="8997" y="9748"/>
                </a:cubicBezTo>
                <a:cubicBezTo>
                  <a:pt x="9028" y="9700"/>
                  <a:pt x="8936" y="9627"/>
                  <a:pt x="8884" y="9658"/>
                </a:cubicBezTo>
                <a:close/>
                <a:moveTo>
                  <a:pt x="9495" y="9881"/>
                </a:moveTo>
                <a:cubicBezTo>
                  <a:pt x="9445" y="9871"/>
                  <a:pt x="9422" y="9892"/>
                  <a:pt x="9422" y="9951"/>
                </a:cubicBezTo>
                <a:cubicBezTo>
                  <a:pt x="9422" y="10011"/>
                  <a:pt x="9445" y="10031"/>
                  <a:pt x="9495" y="10022"/>
                </a:cubicBezTo>
                <a:cubicBezTo>
                  <a:pt x="9534" y="10014"/>
                  <a:pt x="9564" y="9983"/>
                  <a:pt x="9564" y="9951"/>
                </a:cubicBezTo>
                <a:cubicBezTo>
                  <a:pt x="9564" y="9919"/>
                  <a:pt x="9534" y="9888"/>
                  <a:pt x="9495" y="9881"/>
                </a:cubicBezTo>
                <a:close/>
                <a:moveTo>
                  <a:pt x="10560" y="14809"/>
                </a:moveTo>
                <a:cubicBezTo>
                  <a:pt x="10495" y="14809"/>
                  <a:pt x="10526" y="14906"/>
                  <a:pt x="10649" y="15095"/>
                </a:cubicBezTo>
                <a:cubicBezTo>
                  <a:pt x="10761" y="15268"/>
                  <a:pt x="10851" y="15333"/>
                  <a:pt x="10851" y="15244"/>
                </a:cubicBezTo>
                <a:cubicBezTo>
                  <a:pt x="10851" y="15186"/>
                  <a:pt x="10598" y="14809"/>
                  <a:pt x="10560" y="14809"/>
                </a:cubicBezTo>
                <a:close/>
                <a:moveTo>
                  <a:pt x="10394" y="14962"/>
                </a:moveTo>
                <a:cubicBezTo>
                  <a:pt x="10362" y="14966"/>
                  <a:pt x="10375" y="15057"/>
                  <a:pt x="10426" y="15208"/>
                </a:cubicBezTo>
                <a:cubicBezTo>
                  <a:pt x="10465" y="15324"/>
                  <a:pt x="10501" y="15435"/>
                  <a:pt x="10511" y="15451"/>
                </a:cubicBezTo>
                <a:cubicBezTo>
                  <a:pt x="10528" y="15480"/>
                  <a:pt x="10608" y="15492"/>
                  <a:pt x="10608" y="15467"/>
                </a:cubicBezTo>
                <a:cubicBezTo>
                  <a:pt x="10608" y="15413"/>
                  <a:pt x="10467" y="15018"/>
                  <a:pt x="10438" y="14989"/>
                </a:cubicBezTo>
                <a:cubicBezTo>
                  <a:pt x="10419" y="14970"/>
                  <a:pt x="10404" y="14961"/>
                  <a:pt x="10394" y="14962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3455" y="71855"/>
            <a:ext cx="10315574" cy="821747"/>
          </a:xfrm>
        </p:spPr>
        <p:txBody>
          <a:bodyPr>
            <a:noAutofit/>
          </a:bodyPr>
          <a:lstStyle/>
          <a:p>
            <a:pPr algn="ctr"/>
            <a:r>
              <a:rPr lang="en-IN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Ratings - App Counts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49540" y="821747"/>
            <a:ext cx="10315574" cy="7369176"/>
          </a:xfrm>
        </p:spPr>
        <p:txBody>
          <a:bodyPr>
            <a:normAutofit/>
          </a:bodyPr>
          <a:lstStyle/>
          <a:p>
            <a:pPr indent="-457200" defTabSz="182880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App ratings </a:t>
            </a:r>
            <a:r>
              <a:rPr lang="en-US" sz="27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per category</a:t>
            </a: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 are distributed between 4.0 and 4.5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13262727" y="162467"/>
            <a:ext cx="10366376" cy="821747"/>
          </a:xfrm>
        </p:spPr>
        <p:txBody>
          <a:bodyPr>
            <a:noAutofit/>
          </a:bodyPr>
          <a:lstStyle/>
          <a:p>
            <a:pPr algn="ctr"/>
            <a:r>
              <a:rPr lang="en-IN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Android Version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2333060" y="714392"/>
            <a:ext cx="12039600" cy="7369176"/>
          </a:xfrm>
        </p:spPr>
        <p:txBody>
          <a:bodyPr>
            <a:normAutofit/>
          </a:bodyPr>
          <a:lstStyle/>
          <a:p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reach maximum number of smart phone users, a developer must make the application compatible with an android version of 4 and above. 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0" y="1560366"/>
            <a:ext cx="11973162" cy="5356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1181" y="2151227"/>
            <a:ext cx="10453761" cy="4970009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611695" y="6822733"/>
            <a:ext cx="10315574" cy="73861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en-IN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IN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36925" y="7573501"/>
            <a:ext cx="10315574" cy="195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 are 20 applications with 1+ billion installations and Top 2 apps are Facebook and 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Whatsapp</a:t>
            </a:r>
            <a:endParaRPr lang="en-US" sz="2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Popular apps (apps having more than 100M installs) received more reviews in total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7830" y="7561352"/>
            <a:ext cx="11876170" cy="60424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70" y="9250582"/>
            <a:ext cx="17375811" cy="116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1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/>
        </p:nvSpPr>
        <p:spPr>
          <a:xfrm>
            <a:off x="1558901" y="3602180"/>
            <a:ext cx="22384500" cy="8493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7020"/>
              <a:buFont typeface="Noto Sans Symbols"/>
              <a:buChar char="▪"/>
            </a:pPr>
            <a:r>
              <a:rPr lang="en-IN" sz="5400" smtClean="0">
                <a:solidFill>
                  <a:srgbClr val="CC4125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Conclusion</a:t>
            </a:r>
            <a:endParaRPr sz="5400" dirty="0">
              <a:solidFill>
                <a:srgbClr val="CC4125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  <a:sym typeface="Assistant ExtraLight"/>
            </a:endParaRPr>
          </a:p>
          <a:p>
            <a:pPr marL="1028700" lvl="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A</a:t>
            </a: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data-driven business venture could launch the app in the market of more competitors to get a better hold of the market relying </a:t>
            </a: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on key </a:t>
            </a: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feature and making further development. </a:t>
            </a:r>
            <a:endParaRPr lang="en-US" sz="4400" dirty="0" smtClean="0">
              <a:solidFill>
                <a:srgbClr val="434343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</a:endParaRPr>
          </a:p>
          <a:p>
            <a:pPr marL="457200" lvl="0" algn="just"/>
            <a:endParaRPr lang="en-US" sz="4400" dirty="0">
              <a:solidFill>
                <a:srgbClr val="434343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</a:endParaRPr>
          </a:p>
          <a:p>
            <a:pPr marL="1028700" lvl="0" indent="-571500" algn="just">
              <a:buFont typeface="Arial" panose="020B0604020202020204" pitchFamily="34" charset="0"/>
              <a:buChar char="•"/>
            </a:pPr>
            <a:r>
              <a:rPr lang="en-IN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Any start-up </a:t>
            </a:r>
            <a:r>
              <a:rPr lang="en-IN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or company intend to develop a new mobile app needs to make certain their App fulfill a market </a:t>
            </a:r>
            <a:r>
              <a:rPr lang="en-IN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need</a:t>
            </a:r>
          </a:p>
          <a:p>
            <a:pPr marL="1028700" lvl="0" indent="-571500" algn="just">
              <a:buFont typeface="Arial" panose="020B0604020202020204" pitchFamily="34" charset="0"/>
              <a:buChar char="•"/>
            </a:pPr>
            <a:endParaRPr lang="en-IN" sz="4400" dirty="0">
              <a:solidFill>
                <a:srgbClr val="434343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</a:endParaRPr>
          </a:p>
          <a:p>
            <a:pPr marL="1028700" lvl="0" indent="-571500" algn="just">
              <a:buFont typeface="Arial" panose="020B0604020202020204" pitchFamily="34" charset="0"/>
              <a:buChar char="•"/>
            </a:pPr>
            <a:r>
              <a:rPr lang="en-IN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This </a:t>
            </a:r>
            <a:r>
              <a:rPr lang="en-IN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data analysis on the App store can help most of start-ups and mobile development companies to take business decisions to proceed or alter their plans from earlier stages, save money and reduce risks and increase customer satisfaction.</a:t>
            </a:r>
          </a:p>
          <a:p>
            <a:pPr algn="just"/>
            <a:endParaRPr lang="en-IN" sz="4400" dirty="0">
              <a:solidFill>
                <a:srgbClr val="434343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</a:endParaRPr>
          </a:p>
        </p:txBody>
      </p:sp>
      <p:sp>
        <p:nvSpPr>
          <p:cNvPr id="4" name="Google Shape;77;p14"/>
          <p:cNvSpPr txBox="1">
            <a:spLocks/>
          </p:cNvSpPr>
          <p:nvPr/>
        </p:nvSpPr>
        <p:spPr>
          <a:xfrm>
            <a:off x="301678" y="1254072"/>
            <a:ext cx="21971004" cy="118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>
              <a:buClr>
                <a:srgbClr val="474747"/>
              </a:buClr>
              <a:buSzPts val="6900"/>
            </a:pPr>
            <a:r>
              <a:rPr lang="en-US" sz="6900" dirty="0" smtClean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Play Store Apps Analysis</a:t>
            </a:r>
            <a:endParaRPr lang="en-US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666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/>
        </p:nvSpPr>
        <p:spPr>
          <a:xfrm>
            <a:off x="1207700" y="11397979"/>
            <a:ext cx="219687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b="1" i="0" u="none" strike="noStrike" cap="none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Shiji Shajahan</a:t>
            </a:r>
            <a:endParaRPr sz="36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endParaRPr sz="36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DATA SCIENCE</a:t>
            </a:r>
            <a:endParaRPr sz="3600" b="1" dirty="0"/>
          </a:p>
        </p:txBody>
      </p:sp>
      <p:sp>
        <p:nvSpPr>
          <p:cNvPr id="4" name="Google Shape;191;p45"/>
          <p:cNvSpPr txBox="1"/>
          <p:nvPr/>
        </p:nvSpPr>
        <p:spPr>
          <a:xfrm>
            <a:off x="780350" y="5958568"/>
            <a:ext cx="22823400" cy="196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0" b="1" dirty="0" smtClean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Thank you!</a:t>
            </a:r>
            <a:endParaRPr sz="14000" b="1" i="0" u="none" strike="noStrike" cap="none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 idx="4294967295"/>
          </p:nvPr>
        </p:nvSpPr>
        <p:spPr>
          <a:xfrm>
            <a:off x="301678" y="284254"/>
            <a:ext cx="21971004" cy="118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6900"/>
              <a:buFont typeface="Helvetica Neue"/>
              <a:buNone/>
            </a:pPr>
            <a:r>
              <a:rPr lang="en-US" sz="6900" dirty="0" smtClean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Play Store Apps Analysis</a:t>
            </a:r>
            <a:endParaRPr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80;p43"/>
          <p:cNvSpPr txBox="1"/>
          <p:nvPr/>
        </p:nvSpPr>
        <p:spPr>
          <a:xfrm>
            <a:off x="951530" y="1468582"/>
            <a:ext cx="22384512" cy="947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7020"/>
              <a:buFont typeface="Noto Sans Symbols"/>
              <a:buChar char="▪"/>
            </a:pPr>
            <a:r>
              <a:rPr lang="en-IN" sz="5400" b="0" i="0" u="none" strike="noStrike" cap="none" dirty="0" smtClean="0">
                <a:solidFill>
                  <a:srgbClr val="CC4125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Introduction</a:t>
            </a:r>
            <a:endParaRPr lang="en-US" sz="5400" dirty="0">
              <a:solidFill>
                <a:srgbClr val="434343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</a:endParaRPr>
          </a:p>
          <a:p>
            <a:pPr marL="113157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The Google Play Store </a:t>
            </a: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(originally the Android Market), </a:t>
            </a: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operated and developed by Google, serves as the official app store for the Android, allowing users to download apps </a:t>
            </a:r>
          </a:p>
          <a:p>
            <a:pPr marL="113157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Mobile app distribution platform </a:t>
            </a:r>
            <a:endParaRPr lang="en-IN" sz="4400" dirty="0" smtClean="0">
              <a:solidFill>
                <a:srgbClr val="434343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</a:endParaRPr>
          </a:p>
          <a:p>
            <a:pPr marL="113157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IN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Google </a:t>
            </a:r>
            <a:r>
              <a:rPr lang="en-IN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Play store also serves as a digital media store, offering music, books, movies, and television </a:t>
            </a:r>
            <a:r>
              <a:rPr lang="en-IN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programs</a:t>
            </a:r>
            <a:endParaRPr lang="en-IN" sz="5400" dirty="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</a:endParaRPr>
          </a:p>
          <a:p>
            <a:pPr marL="685800" lvl="0" indent="-685800">
              <a:buClr>
                <a:srgbClr val="CC4125"/>
              </a:buClr>
              <a:buSzPts val="7020"/>
              <a:buFont typeface="Noto Sans Symbols"/>
              <a:buChar char="▪"/>
            </a:pPr>
            <a:r>
              <a:rPr lang="en-IN" sz="4800" dirty="0">
                <a:solidFill>
                  <a:srgbClr val="CC4125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Problem Statement</a:t>
            </a:r>
          </a:p>
          <a:p>
            <a:pPr marL="1131570" lvl="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The Play Store apps data has enormous potential to drive app-making businesses to success. </a:t>
            </a:r>
          </a:p>
          <a:p>
            <a:pPr marL="1131570" lvl="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Actionable insights can be drawn for developers to work on and capture the Android market</a:t>
            </a: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.</a:t>
            </a:r>
          </a:p>
          <a:p>
            <a:pPr marL="113157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The purpose of </a:t>
            </a:r>
            <a:r>
              <a:rPr lang="en-IN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this Analysis is </a:t>
            </a:r>
            <a:r>
              <a:rPr lang="en-IN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to gather and </a:t>
            </a:r>
            <a:r>
              <a:rPr lang="en-IN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analyse </a:t>
            </a:r>
            <a:r>
              <a:rPr lang="en-IN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detailed information on apps in the Google Play Store in order to provide insights on app features. </a:t>
            </a:r>
            <a:endParaRPr lang="en-IN" sz="4400" dirty="0">
              <a:solidFill>
                <a:srgbClr val="434343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  <a:sym typeface="Assistant ExtraLight"/>
            </a:endParaRPr>
          </a:p>
          <a:p>
            <a:pPr marL="685800" lvl="0" indent="-685800">
              <a:buClr>
                <a:srgbClr val="CC4125"/>
              </a:buClr>
              <a:buSzPts val="7020"/>
              <a:buFont typeface="Noto Sans Symbols"/>
              <a:buChar char="▪"/>
            </a:pPr>
            <a:r>
              <a:rPr lang="en-IN" sz="4800" dirty="0">
                <a:solidFill>
                  <a:srgbClr val="CC4125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Methodology</a:t>
            </a:r>
            <a:endParaRPr lang="en-US" sz="4800" dirty="0">
              <a:solidFill>
                <a:srgbClr val="CC4125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</a:endParaRPr>
          </a:p>
          <a:p>
            <a:pPr marL="1131570" lvl="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Choose the </a:t>
            </a: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Dataset, Read </a:t>
            </a: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and E</a:t>
            </a: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xamine </a:t>
            </a: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the </a:t>
            </a: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dataset </a:t>
            </a:r>
          </a:p>
          <a:p>
            <a:pPr marL="113157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Data Cleaning and Data Manipulation </a:t>
            </a: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using Pandas and </a:t>
            </a: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Numpy</a:t>
            </a:r>
            <a:endParaRPr lang="en-US" sz="4400" dirty="0">
              <a:solidFill>
                <a:srgbClr val="434343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  <a:sym typeface="Assistant ExtraLight"/>
            </a:endParaRPr>
          </a:p>
          <a:p>
            <a:pPr marL="1131570" lvl="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Analysis relation between columns</a:t>
            </a:r>
          </a:p>
          <a:p>
            <a:pPr marL="1131570" lvl="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Visualization of graphs using Matplotlib, Seaborn and Plotly</a:t>
            </a:r>
          </a:p>
          <a:p>
            <a:pPr marL="1131570" lvl="0" indent="-685800" algn="just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  <a:sym typeface="Assistant ExtraLight"/>
              </a:rPr>
              <a:t>Evaluations, Findings and Summary</a:t>
            </a:r>
            <a:endParaRPr lang="en-US" sz="4400" dirty="0">
              <a:solidFill>
                <a:srgbClr val="434343"/>
              </a:solidFill>
              <a:latin typeface="Times New Roman" panose="02020603050405020304" pitchFamily="18" charset="0"/>
              <a:ea typeface="Assistant ExtraLight"/>
              <a:cs typeface="Times New Roman" panose="02020603050405020304" pitchFamily="18" charset="0"/>
            </a:endParaRPr>
          </a:p>
          <a:p>
            <a:pPr marL="1131570" lvl="0" indent="-685800">
              <a:buClr>
                <a:schemeClr val="dk2"/>
              </a:buClr>
              <a:buSzPts val="7020"/>
              <a:buFont typeface="Arial" panose="020B0604020202020204" pitchFamily="34" charset="0"/>
              <a:buChar char="•"/>
            </a:pPr>
            <a:endParaRPr lang="en-IN" sz="5400" dirty="0" smtClean="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</a:endParaRPr>
          </a:p>
          <a:p>
            <a:pPr marL="445770" lvl="0">
              <a:buClr>
                <a:schemeClr val="dk2"/>
              </a:buClr>
              <a:buSzPts val="7020"/>
            </a:pPr>
            <a:endParaRPr lang="en-IN" sz="5400" dirty="0" smtClean="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2;p45"/>
          <p:cNvSpPr txBox="1"/>
          <p:nvPr/>
        </p:nvSpPr>
        <p:spPr>
          <a:xfrm>
            <a:off x="503208" y="1523998"/>
            <a:ext cx="26762537" cy="75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App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Application name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Category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Category the app belongs to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Rating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Overall user rating of the app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Reviews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Number of user reviews for the app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Size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Size of the app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Installs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Number of user downloads/installs for the app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Type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Paid or Free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Price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Price of the app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Content Rating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Age group the app is targeted at - Children / Mature 21+ / Adult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Genres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An app can belong to multiple genres (apart from its main category)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Last Updated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Date when the app was last updated on Play Store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Current 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Ver</a:t>
            </a:r>
            <a:r>
              <a:rPr lang="en-US" sz="3600" dirty="0" err="1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:Current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 version of the app available on Play Store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Android 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Ver</a:t>
            </a:r>
            <a:r>
              <a:rPr lang="en-US" sz="3600" dirty="0">
                <a:solidFill>
                  <a:srgbClr val="434343"/>
                </a:solidFill>
                <a:latin typeface="Times New Roman" panose="02020603050405020304" pitchFamily="18" charset="0"/>
                <a:ea typeface="Assistant ExtraLight"/>
                <a:cs typeface="Times New Roman" panose="02020603050405020304" pitchFamily="18" charset="0"/>
              </a:rPr>
              <a:t>: Min required Android version</a:t>
            </a:r>
          </a:p>
        </p:txBody>
      </p:sp>
      <p:sp>
        <p:nvSpPr>
          <p:cNvPr id="5" name="Google Shape;191;p45"/>
          <p:cNvSpPr txBox="1"/>
          <p:nvPr/>
        </p:nvSpPr>
        <p:spPr>
          <a:xfrm>
            <a:off x="503208" y="341383"/>
            <a:ext cx="22823400" cy="11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EA5B25"/>
                </a:solidFill>
                <a:latin typeface="Times New Roman" panose="02020603050405020304" pitchFamily="18" charset="0"/>
                <a:ea typeface="Assistant"/>
                <a:cs typeface="Times New Roman" panose="02020603050405020304" pitchFamily="18" charset="0"/>
                <a:sym typeface="Assistant ExtraLight"/>
              </a:rPr>
              <a:t>DATA SET</a:t>
            </a:r>
            <a:endParaRPr lang="en-US" sz="6000" b="1" dirty="0">
              <a:solidFill>
                <a:srgbClr val="EA5B25"/>
              </a:solidFill>
              <a:latin typeface="Times New Roman" panose="02020603050405020304" pitchFamily="18" charset="0"/>
              <a:ea typeface="Assistant"/>
              <a:cs typeface="Times New Roman" panose="02020603050405020304" pitchFamily="18" charset="0"/>
            </a:endParaRPr>
          </a:p>
          <a:p>
            <a:pPr lvl="0" algn="ctr">
              <a:lnSpc>
                <a:spcPct val="80000"/>
              </a:lnSpc>
            </a:pPr>
            <a:endParaRPr sz="9600" b="1" i="0" u="none" strike="noStrike" cap="none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8922856"/>
            <a:ext cx="24190036" cy="39491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9578" y="1476341"/>
            <a:ext cx="7596274" cy="7236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1;p45"/>
          <p:cNvSpPr txBox="1"/>
          <p:nvPr/>
        </p:nvSpPr>
        <p:spPr>
          <a:xfrm>
            <a:off x="1785019" y="140218"/>
            <a:ext cx="22823400" cy="11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EA5B25"/>
                </a:solidFill>
                <a:latin typeface="Times New Roman" panose="02020603050405020304" pitchFamily="18" charset="0"/>
                <a:ea typeface="Assistant"/>
                <a:cs typeface="Times New Roman" panose="02020603050405020304" pitchFamily="18" charset="0"/>
              </a:rPr>
              <a:t>Result and Discussions</a:t>
            </a:r>
          </a:p>
          <a:p>
            <a:pPr lvl="0" algn="ctr">
              <a:lnSpc>
                <a:spcPct val="80000"/>
              </a:lnSpc>
            </a:pPr>
            <a:endParaRPr sz="9600" b="1" i="0" u="none" strike="noStrike" cap="none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1" y="1911927"/>
            <a:ext cx="10036000" cy="116654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241" y="2105891"/>
            <a:ext cx="14546317" cy="11471529"/>
          </a:xfrm>
          <a:prstGeom prst="rect">
            <a:avLst/>
          </a:prstGeom>
        </p:spPr>
      </p:pic>
      <p:sp>
        <p:nvSpPr>
          <p:cNvPr id="6" name="Google Shape;192;p45"/>
          <p:cNvSpPr txBox="1"/>
          <p:nvPr/>
        </p:nvSpPr>
        <p:spPr>
          <a:xfrm>
            <a:off x="-320872" y="1052946"/>
            <a:ext cx="22384500" cy="835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1828800" indent="-482600">
              <a:buClr>
                <a:srgbClr val="434343"/>
              </a:buClr>
              <a:buSzPts val="4000"/>
              <a:buFont typeface="Assistant ExtraLight"/>
              <a:buChar char="➢"/>
            </a:pPr>
            <a:r>
              <a:rPr lang="en-IN" sz="4000" dirty="0" smtClean="0"/>
              <a:t>Correlation</a:t>
            </a:r>
            <a:r>
              <a:rPr lang="en-IN" dirty="0"/>
              <a:t> </a:t>
            </a:r>
            <a:r>
              <a:rPr lang="en-IN" sz="4000" dirty="0"/>
              <a:t>M</a:t>
            </a:r>
            <a:r>
              <a:rPr lang="en-IN" sz="4000" dirty="0" smtClean="0"/>
              <a:t>ap</a:t>
            </a:r>
            <a:endParaRPr lang="en-IN" sz="4000" dirty="0"/>
          </a:p>
          <a:p>
            <a:pPr marL="1828800" lvl="0" indent="-482600">
              <a:buClr>
                <a:srgbClr val="434343"/>
              </a:buClr>
              <a:buSzPts val="4000"/>
              <a:buFont typeface="Assistant ExtraLight"/>
              <a:buChar char="➢"/>
            </a:pPr>
            <a:endParaRPr sz="4000" dirty="0">
              <a:solidFill>
                <a:srgbClr val="43434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42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430195" y="148071"/>
            <a:ext cx="10315574" cy="877165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en-IN" dirty="0">
                <a:solidFill>
                  <a:srgbClr val="FF0000"/>
                </a:solidFill>
              </a:rPr>
              <a:t>Category and Installs </a:t>
            </a:r>
            <a:endParaRPr lang="en-IN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98764" y="1025236"/>
            <a:ext cx="11496387" cy="11354090"/>
          </a:xfrm>
        </p:spPr>
        <p:txBody>
          <a:bodyPr>
            <a:normAutofit/>
          </a:bodyPr>
          <a:lstStyle/>
          <a:p>
            <a:pPr marL="571500" indent="-571500"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the largest installations, closely followed by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Video_players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success would be found if investment is made in communication apps instead of gaming apps, due to the higher probability of being installed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12704618" y="201324"/>
            <a:ext cx="10366376" cy="823912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en-IN" dirty="0">
                <a:solidFill>
                  <a:srgbClr val="FF0000"/>
                </a:solidFill>
              </a:rPr>
              <a:t>Category and Reviews </a:t>
            </a:r>
            <a:endParaRPr lang="en-IN" dirty="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12704618" y="1052945"/>
            <a:ext cx="11377758" cy="11354090"/>
          </a:xfrm>
        </p:spPr>
        <p:txBody>
          <a:bodyPr>
            <a:normAutofit/>
          </a:bodyPr>
          <a:lstStyle/>
          <a:p>
            <a:pPr marL="571500" lvl="0" indent="-571500" algn="just">
              <a:buClr>
                <a:srgbClr val="434343"/>
              </a:buClr>
              <a:buSzPts val="4000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development work is performed in Social, Communication and Game apps, as customers are constantly interacting with the developers expressing their appreciation and complaints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 algn="just">
              <a:buClr>
                <a:srgbClr val="434343"/>
              </a:buClr>
              <a:buSzPts val="4000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Facebook, WhatsApp and Instagram are top reviewed applications also because they are top installed applications</a:t>
            </a:r>
          </a:p>
          <a:p>
            <a:pPr marL="571500" lvl="0" indent="-571500" algn="just">
              <a:buClr>
                <a:srgbClr val="434343"/>
              </a:buClr>
              <a:buSzPts val="4000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Assistant ExtraLigh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9708"/>
            <a:ext cx="12192000" cy="91717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618" y="4599708"/>
            <a:ext cx="11377758" cy="91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9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199" y="216915"/>
            <a:ext cx="22721701" cy="1527300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en-US" sz="5400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Price and Update Year vs Rating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198" y="1025237"/>
            <a:ext cx="10666500" cy="12247418"/>
          </a:xfrm>
        </p:spPr>
        <p:txBody>
          <a:bodyPr/>
          <a:lstStyle/>
          <a:p>
            <a:r>
              <a:rPr lang="en-US" sz="4400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Price </a:t>
            </a:r>
            <a:r>
              <a:rPr lang="en-US" sz="44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</a:t>
            </a:r>
            <a:r>
              <a:rPr lang="en-US" sz="4400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 the price increases, ratings received seems to decrease even below the average rating in the appstore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Apps either has a price lower than 100, or price greater than 300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2886400" y="1177637"/>
            <a:ext cx="10666500" cy="11942618"/>
          </a:xfrm>
        </p:spPr>
        <p:txBody>
          <a:bodyPr/>
          <a:lstStyle/>
          <a:p>
            <a:r>
              <a:rPr lang="en-US" sz="4400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Year </a:t>
            </a:r>
            <a:r>
              <a:rPr lang="en-US" sz="44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</a:t>
            </a:r>
            <a:r>
              <a:rPr lang="en-US" sz="4400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Rating: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 the app gets more recent updates chances</a:t>
            </a:r>
          </a:p>
          <a:p>
            <a:pPr marL="0" indent="0">
              <a:buNone/>
            </a:pP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of getting a higher rating </a:t>
            </a:r>
            <a:r>
              <a:rPr lang="en-US" sz="3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increases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Majority </a:t>
            </a:r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App are kept updated with 70% of apps updated in 2018</a:t>
            </a:r>
          </a:p>
          <a:p>
            <a:pPr marL="0" indent="0">
              <a:buNone/>
            </a:pPr>
            <a:endParaRPr lang="en-US" sz="32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029" y="4156364"/>
            <a:ext cx="11360753" cy="937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4156364"/>
            <a:ext cx="12055300" cy="95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0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7" y="1080655"/>
            <a:ext cx="11139055" cy="68862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66922"/>
            <a:ext cx="12108872" cy="5634308"/>
          </a:xfrm>
          <a:prstGeom prst="rect">
            <a:avLst/>
          </a:prstGeom>
        </p:spPr>
      </p:pic>
      <p:sp>
        <p:nvSpPr>
          <p:cNvPr id="4" name="Google Shape;191;p45"/>
          <p:cNvSpPr txBox="1"/>
          <p:nvPr/>
        </p:nvSpPr>
        <p:spPr>
          <a:xfrm>
            <a:off x="1183453" y="360774"/>
            <a:ext cx="10711781" cy="11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Helvetica Neue"/>
              </a:rPr>
              <a:t>Apps per Category</a:t>
            </a:r>
          </a:p>
          <a:p>
            <a:pPr lvl="0" algn="ctr">
              <a:lnSpc>
                <a:spcPct val="80000"/>
              </a:lnSpc>
            </a:pPr>
            <a:endParaRPr sz="4800" b="1" i="0" u="none" strike="noStrike" cap="none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" name="Google Shape;191;p45"/>
          <p:cNvSpPr txBox="1"/>
          <p:nvPr/>
        </p:nvSpPr>
        <p:spPr>
          <a:xfrm>
            <a:off x="13632872" y="360774"/>
            <a:ext cx="11252637" cy="11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kern="12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Helvetica Neue"/>
              </a:rPr>
              <a:t>Type- Free or Paid Analysis </a:t>
            </a:r>
          </a:p>
          <a:p>
            <a:pPr lvl="0" algn="ctr">
              <a:lnSpc>
                <a:spcPct val="80000"/>
              </a:lnSpc>
            </a:pPr>
            <a:endParaRPr sz="9600" b="1" i="0" u="none" strike="noStrike" cap="none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026" y="1274617"/>
            <a:ext cx="8922327" cy="652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2873" y="8351055"/>
            <a:ext cx="10474036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53491" y="224821"/>
            <a:ext cx="21031200" cy="96173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IN" sz="4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Analysis on Paid Apps </a:t>
            </a:r>
            <a:endParaRPr lang="en-IN" sz="4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8654" y="7157861"/>
            <a:ext cx="20712546" cy="4787615"/>
          </a:xfrm>
        </p:spPr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most expensive apps on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playstore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7274"/>
            <a:ext cx="8885095" cy="5181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95" y="8257308"/>
            <a:ext cx="15498905" cy="5458692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318654" y="639481"/>
            <a:ext cx="7473894" cy="75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685800">
              <a:buClrTx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Paid apps have average high ratings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945" y="1186554"/>
            <a:ext cx="9086675" cy="6184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77" y="1745669"/>
            <a:ext cx="9069196" cy="59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247" y="1160633"/>
            <a:ext cx="21031200" cy="107467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80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% of Apps are used by everyone and only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10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% of Apps are used by Teens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8" y="7786255"/>
            <a:ext cx="8589369" cy="5594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9" y="2148907"/>
            <a:ext cx="8589369" cy="5637348"/>
          </a:xfrm>
          <a:prstGeom prst="rect">
            <a:avLst/>
          </a:prstGeom>
        </p:spPr>
      </p:pic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2134049" y="440129"/>
            <a:ext cx="21031200" cy="96173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IN" sz="4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Apps Distribution based on Content Ratings </a:t>
            </a:r>
            <a:endParaRPr lang="en-IN" sz="4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617" y="3614052"/>
            <a:ext cx="15489383" cy="1010194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033164" y="1332738"/>
            <a:ext cx="15350836" cy="192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For example, teens absolutely love social networking apps and 10 year olds love games.</a:t>
            </a:r>
          </a:p>
          <a:p>
            <a:pPr algn="just">
              <a:buClrTx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The mature 17+ users tend to use a lot of social network apps, which is closely followed by a considerable number of News and magazines apps relative to the teens.</a:t>
            </a:r>
          </a:p>
        </p:txBody>
      </p:sp>
    </p:spTree>
    <p:extLst>
      <p:ext uri="{BB962C8B-B14F-4D97-AF65-F5344CB8AC3E}">
        <p14:creationId xmlns:p14="http://schemas.microsoft.com/office/powerpoint/2010/main" val="10487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582</Words>
  <Application>Microsoft Office PowerPoint</Application>
  <PresentationFormat>Custom</PresentationFormat>
  <Paragraphs>76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Avenir</vt:lpstr>
      <vt:lpstr>Wingdings</vt:lpstr>
      <vt:lpstr>Assistant ExtraLight</vt:lpstr>
      <vt:lpstr>Noto Sans Symbols</vt:lpstr>
      <vt:lpstr>Assistant</vt:lpstr>
      <vt:lpstr>Helvetica Neue</vt:lpstr>
      <vt:lpstr>Proxima Nova</vt:lpstr>
      <vt:lpstr>Arial</vt:lpstr>
      <vt:lpstr>Times New Roman</vt:lpstr>
      <vt:lpstr>21_BasicWhite</vt:lpstr>
      <vt:lpstr>Google Play Store Apps Analysis </vt:lpstr>
      <vt:lpstr>Google Play Store Apps Analysis</vt:lpstr>
      <vt:lpstr>PowerPoint Presentation</vt:lpstr>
      <vt:lpstr>PowerPoint Presentation</vt:lpstr>
      <vt:lpstr>PowerPoint Presentation</vt:lpstr>
      <vt:lpstr>Price and Update Year vs Rating</vt:lpstr>
      <vt:lpstr>PowerPoint Presentation</vt:lpstr>
      <vt:lpstr>Analysis on Paid Apps </vt:lpstr>
      <vt:lpstr>Apps Distribution based on Content Ratings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 Apps Analysis</dc:title>
  <dc:creator>Shiji Shahjahan</dc:creator>
  <cp:lastModifiedBy>Shiji Shahjahan</cp:lastModifiedBy>
  <cp:revision>18</cp:revision>
  <dcterms:modified xsi:type="dcterms:W3CDTF">2020-12-05T21:04:27Z</dcterms:modified>
</cp:coreProperties>
</file>